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3" name="Text 1"/>
          <p:cNvSpPr/>
          <p:nvPr/>
        </p:nvSpPr>
        <p:spPr>
          <a:xfrm>
            <a:off x="868680" y="141732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4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OPERATING DISCIPLINE OF THE SHOP FLOOR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5S</a:t>
            </a:r>
            <a:endParaRPr lang="en-US" sz="9200" dirty="0"/>
          </a:p>
        </p:txBody>
      </p:sp>
      <p:sp>
        <p:nvSpPr>
          <p:cNvPr id="5" name="Text 3"/>
          <p:cNvSpPr/>
          <p:nvPr/>
        </p:nvSpPr>
        <p:spPr>
          <a:xfrm>
            <a:off x="868680" y="315468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Sort  ·  Set in Order  ·  Shine  ·  Standardize  ·  Sustain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868680" y="3886200"/>
            <a:ext cx="2011680" cy="41148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411480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C9D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5S is not a housekeeping project. It is the daily discipline that turns the operating framework into repeatable work.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598932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60" kern="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FOUNDATION · SIMPLIFY · LEAD · GROW · ARC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3" name="Text 1"/>
          <p:cNvSpPr/>
          <p:nvPr/>
        </p:nvSpPr>
        <p:spPr>
          <a:xfrm>
            <a:off x="868680" y="12344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4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TAKEAWAY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41248" y="1691640"/>
            <a:ext cx="10241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5S creates the everyday discipline required for safety, flow, ownership, equipment reliability, and scalable growth. Architecture determines performance — 5S is where that architecture becomes visible on the floor.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68680" y="3794760"/>
            <a:ext cx="2011680" cy="41148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406908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Steve Kopecky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C9D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— Compass Performance, Inc.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skopecky@compassperformanceinc.com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9D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https://meetings.hubspot.com/steve-kopecky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9D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www.compassperformanceinc.com/five-s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162495" y="576072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i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Architecture determines performance.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5S actually 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Reframe it before you launch it — the definition decides whether it survives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572768"/>
            <a:ext cx="5346040" cy="393192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572768"/>
            <a:ext cx="5346040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1773936"/>
            <a:ext cx="479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5S IS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41248" y="2231136"/>
            <a:ext cx="479740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daily discipline that turns the operating framework into repeatable work.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visual management system: the standard is visible, so a deviation is obvious.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stability the organization needs before it can improve anything reliably.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leadership behavior measured by cadence and audit, not by appearance.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278728" y="1572768"/>
            <a:ext cx="5346040" cy="393192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78728" y="1572768"/>
            <a:ext cx="5346040" cy="68580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5" name="Text 13"/>
          <p:cNvSpPr/>
          <p:nvPr/>
        </p:nvSpPr>
        <p:spPr>
          <a:xfrm>
            <a:off x="6553048" y="1773936"/>
            <a:ext cx="479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5S IS NOT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53048" y="2231136"/>
            <a:ext cx="479740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housekeeping project or a spring clean before a customer visit.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one-time event that ends when the area looks good in a photograph.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delegated to maintenance, janitorial, or the newest supervisor.</a:t>
            </a:r>
            <a:endParaRPr lang="en-US" sz="1450" dirty="0"/>
          </a:p>
          <a:p>
            <a:pPr marL="203200" indent="-203200">
              <a:lnSpc>
                <a:spcPct val="106000"/>
              </a:lnSpc>
              <a:spcAft>
                <a:spcPts val="1200"/>
              </a:spcAft>
              <a:buSzPct val="100000"/>
              <a:buChar char="■"/>
            </a:pPr>
            <a:r>
              <a:rPr lang="en-US" sz="14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poster campaign — signage without a cadence decays within a quarter.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66928" y="5705856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distinction matters: appearance decays in weeks, a cadence compounds for years.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 steps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 has a definition and a test — the test is what makes it real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536192"/>
            <a:ext cx="2050633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536192"/>
            <a:ext cx="2050633" cy="658368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1" name="Text 9"/>
          <p:cNvSpPr/>
          <p:nvPr/>
        </p:nvSpPr>
        <p:spPr>
          <a:xfrm>
            <a:off x="694944" y="16550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133856" y="1655064"/>
            <a:ext cx="137397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13232" y="2286000"/>
            <a:ext cx="17580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Seiri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13232" y="2542032"/>
            <a:ext cx="175802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everything that is not needed to do the work.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13232" y="3383280"/>
            <a:ext cx="175802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Red-tag tools, parts, fixtures, and paperwork not used in the current process.</a:t>
            </a:r>
            <a:endParaRPr lang="en-US" sz="9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red-tagged items in a staged area with a decision date and an owner.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13232" y="5010912"/>
            <a:ext cx="1758025" cy="8229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4672" y="5084064"/>
            <a:ext cx="1575145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— Nothing in the area exists without a reason someone can state out loud.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818729" y="1536192"/>
            <a:ext cx="2050633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818729" y="1536192"/>
            <a:ext cx="2050633" cy="658368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0" name="Text 18"/>
          <p:cNvSpPr/>
          <p:nvPr/>
        </p:nvSpPr>
        <p:spPr>
          <a:xfrm>
            <a:off x="2946745" y="16550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3385657" y="1655064"/>
            <a:ext cx="137397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 ORDER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2965033" y="2286000"/>
            <a:ext cx="17580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Seiton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965033" y="2542032"/>
            <a:ext cx="175802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everything that remains one obvious home, positioned for the work.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2965033" y="3383280"/>
            <a:ext cx="175802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Locate tools and material at point of use, in the sequence the job runs.</a:t>
            </a:r>
            <a:endParaRPr lang="en-US" sz="9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Label, outline, shadow-board, and color-code so the location is self-evident.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965033" y="5010912"/>
            <a:ext cx="1758025" cy="8229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56473" y="5084064"/>
            <a:ext cx="1575145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— A new operator finds what they need in seconds without asking anyone.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070531" y="1536192"/>
            <a:ext cx="2050633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70531" y="1536192"/>
            <a:ext cx="2050633" cy="658368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9" name="Text 27"/>
          <p:cNvSpPr/>
          <p:nvPr/>
        </p:nvSpPr>
        <p:spPr>
          <a:xfrm>
            <a:off x="5198547" y="16550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5637459" y="1655064"/>
            <a:ext cx="137397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SHINE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216835" y="2286000"/>
            <a:ext cx="17580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Seiso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216835" y="2542032"/>
            <a:ext cx="175802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to inspect — cleaning is how the equipment tells you what is failing.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5216835" y="3383280"/>
            <a:ext cx="175802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the equipment and the workspace as a scheduled inspection, not a chore.</a:t>
            </a:r>
            <a:endParaRPr lang="en-US" sz="9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every leak, loose fastener, worn belt, and abnormal sound found while cleaning.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216835" y="5010912"/>
            <a:ext cx="1758025" cy="8229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308275" y="5084064"/>
            <a:ext cx="1575145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— Abnormal conditions are found by operators, before they become downtime.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7322332" y="1536192"/>
            <a:ext cx="2050633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322332" y="1536192"/>
            <a:ext cx="2050633" cy="658368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8" name="Text 36"/>
          <p:cNvSpPr/>
          <p:nvPr/>
        </p:nvSpPr>
        <p:spPr>
          <a:xfrm>
            <a:off x="7450348" y="16550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7889260" y="1655064"/>
            <a:ext cx="137397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7468636" y="2286000"/>
            <a:ext cx="17580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Seiketsu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7468636" y="2542032"/>
            <a:ext cx="175802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down the best known way and make it the visible default.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7468636" y="3383280"/>
            <a:ext cx="175802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standard work, layouts, cleaning schedules, and checkpoints — one page, at the station.</a:t>
            </a:r>
            <a:endParaRPr lang="en-US" sz="9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the standard where the work happens, with the owner's name on it.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7468636" y="5010912"/>
            <a:ext cx="1758025" cy="8229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560076" y="5084064"/>
            <a:ext cx="1575145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— Two shifts running the same job run it the same way.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9574134" y="1536192"/>
            <a:ext cx="2050633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574134" y="1536192"/>
            <a:ext cx="2050633" cy="658368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47" name="Text 45"/>
          <p:cNvSpPr/>
          <p:nvPr/>
        </p:nvSpPr>
        <p:spPr>
          <a:xfrm>
            <a:off x="9702150" y="16550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0A1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48" name="Text 46"/>
          <p:cNvSpPr/>
          <p:nvPr/>
        </p:nvSpPr>
        <p:spPr>
          <a:xfrm>
            <a:off x="10141062" y="1655064"/>
            <a:ext cx="1373977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9720438" y="2286000"/>
            <a:ext cx="175802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Shitsuke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9720438" y="2542032"/>
            <a:ext cx="175802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leadership cadence that keeps the standard alive.</a:t>
            </a:r>
            <a:endParaRPr lang="en-US" sz="1250" dirty="0"/>
          </a:p>
        </p:txBody>
      </p:sp>
      <p:sp>
        <p:nvSpPr>
          <p:cNvPr id="51" name="Text 49"/>
          <p:cNvSpPr/>
          <p:nvPr/>
        </p:nvSpPr>
        <p:spPr>
          <a:xfrm>
            <a:off x="9720438" y="3383280"/>
            <a:ext cx="175802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on a published schedule — supervisor weekly, manager monthly, executive quarterly.</a:t>
            </a:r>
            <a:endParaRPr lang="en-US" sz="9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9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against a defined rubric, post the score, and assign every gap an owner and a date.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9720438" y="5010912"/>
            <a:ext cx="1758025" cy="8229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9811878" y="5084064"/>
            <a:ext cx="1575145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— The standard holds when no one from outside the area is watching.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matters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enterprise gets when 5S is a discipline rather than an event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627632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627632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1" name="Text 9"/>
          <p:cNvSpPr/>
          <p:nvPr/>
        </p:nvSpPr>
        <p:spPr>
          <a:xfrm>
            <a:off x="859536" y="1865376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59536" y="2231136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Hazards, congestion, and blind corners are designed out of the area.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332122" y="1627632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32122" y="1627632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5" name="Text 13"/>
          <p:cNvSpPr/>
          <p:nvPr/>
        </p:nvSpPr>
        <p:spPr>
          <a:xfrm>
            <a:off x="4624730" y="1865376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TIME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24730" y="2231136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 and hunting for tools, material, and information disappear from the cycle.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097317" y="1627632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97317" y="1627632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9" name="Text 17"/>
          <p:cNvSpPr/>
          <p:nvPr/>
        </p:nvSpPr>
        <p:spPr>
          <a:xfrm>
            <a:off x="8389925" y="1865376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EQUIPMENT RELIABILITY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89925" y="2231136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Cleaning-as-inspection surfaces failures while they are still cheap.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66928" y="3602736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6928" y="3602736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3" name="Text 21"/>
          <p:cNvSpPr/>
          <p:nvPr/>
        </p:nvSpPr>
        <p:spPr>
          <a:xfrm>
            <a:off x="859536" y="3840480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59536" y="4206240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standard, visibly posted, removes shift-to-shift variation.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4332122" y="3602736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32122" y="3602736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7" name="Text 25"/>
          <p:cNvSpPr/>
          <p:nvPr/>
        </p:nvSpPr>
        <p:spPr>
          <a:xfrm>
            <a:off x="4624730" y="3840480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624730" y="4206240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hours and floor space become growth capacity rather than overtime.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8097317" y="3602736"/>
            <a:ext cx="3527450" cy="1737360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97317" y="3602736"/>
            <a:ext cx="64008" cy="173736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31" name="Text 29"/>
          <p:cNvSpPr/>
          <p:nvPr/>
        </p:nvSpPr>
        <p:spPr>
          <a:xfrm>
            <a:off x="8389925" y="3840480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40" kern="0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389925" y="4206240"/>
            <a:ext cx="296052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doing the work own the standard instead of receiving it.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566928" y="5779008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hours and floor space are the point. 5S converts recovered capacity into growth capacity.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5S inside the Compass Operating System™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discipline, carried through all five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627632"/>
            <a:ext cx="2834640" cy="713232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162763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FOUNDATION™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401568" y="1627632"/>
            <a:ext cx="8223199" cy="713232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75888" y="1627632"/>
            <a:ext cx="767455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the stability, safety, and trust every other discipline is built on.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2450592"/>
            <a:ext cx="2834640" cy="713232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245059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SIMPLIFY™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401568" y="2450592"/>
            <a:ext cx="8223199" cy="713232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75888" y="2450592"/>
            <a:ext cx="767455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waste, motion, and complexity from the work itself.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" y="3273552"/>
            <a:ext cx="2834640" cy="713232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27355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LEAD™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3401568" y="3273552"/>
            <a:ext cx="8223199" cy="713232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75888" y="3273552"/>
            <a:ext cx="767455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leaders a visible standard to coach, audit, and hold.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66928" y="4096512"/>
            <a:ext cx="2834640" cy="713232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09651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GROW™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3401568" y="4096512"/>
            <a:ext cx="8223199" cy="713232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75888" y="4096512"/>
            <a:ext cx="767455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the standard repeatable so it can be replicated across lines and sites.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66928" y="4919472"/>
            <a:ext cx="2834640" cy="713232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" y="491947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ARC™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3401568" y="4919472"/>
            <a:ext cx="8223199" cy="713232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75888" y="4919472"/>
            <a:ext cx="7674559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Assess, refine, commit, repeat — 5S is where renewal is measured daily.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66928" y="5815584"/>
            <a:ext cx="1105783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 the work  →  Remove waste  →  Standardize  →  Audit the standard  →  Improve again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roadmap — steps 01-04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01-04: charter, train, sort, then design the area around the work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554480"/>
            <a:ext cx="2586152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554480"/>
            <a:ext cx="2586152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1" name="Text 9"/>
          <p:cNvSpPr/>
          <p:nvPr/>
        </p:nvSpPr>
        <p:spPr>
          <a:xfrm>
            <a:off x="786384" y="1755648"/>
            <a:ext cx="214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  ·  WEEK 1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86384" y="2029968"/>
            <a:ext cx="214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Charter and choose the pilot area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86384" y="2852928"/>
            <a:ext cx="2147240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an executive sponsor, a 5S leader, and an area champion who works in the area.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pilot area small enough to finish and visible enough to matter.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the area: photographs from fixed positions, search-time samples, safety findings, downtime.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86384" y="5193792"/>
            <a:ext cx="2147240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77824" y="5239512"/>
            <a:ext cx="1964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Signed charter, baseline pack, and a pilot area with a named owner.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90824" y="1554480"/>
            <a:ext cx="2586152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90824" y="1554480"/>
            <a:ext cx="2586152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8" name="Text 16"/>
          <p:cNvSpPr/>
          <p:nvPr/>
        </p:nvSpPr>
        <p:spPr>
          <a:xfrm>
            <a:off x="3610280" y="1755648"/>
            <a:ext cx="214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  ·  WEEK 1-2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610280" y="2029968"/>
            <a:ext cx="214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 the team on the work, not the theory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610280" y="2852928"/>
            <a:ext cx="2147240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60-90 minute session on the floor, in the area, using the real workstation.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the current state together and let the team name what gets in their way.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the audit rubric before the first S — the standard is defined up front.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10280" y="5193792"/>
            <a:ext cx="2147240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01720" y="5239512"/>
            <a:ext cx="1964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Trained area team, agreed rubric, and a list of the team's own irritations.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214720" y="1554480"/>
            <a:ext cx="2586152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214720" y="1554480"/>
            <a:ext cx="2586152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5" name="Text 23"/>
          <p:cNvSpPr/>
          <p:nvPr/>
        </p:nvSpPr>
        <p:spPr>
          <a:xfrm>
            <a:off x="6434176" y="1755648"/>
            <a:ext cx="214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  ·  WEEK 2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434176" y="2029968"/>
            <a:ext cx="214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Sort and red-tag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6434176" y="2852928"/>
            <a:ext cx="2147240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Red-tag event with the whole area team present; tag everything not needed for current work.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red-tagged items with an owner and a decision date, not an open pile.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every tag: return, relocate, repair, or dispose — and record what it freed up.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434176" y="5193792"/>
            <a:ext cx="2147240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25616" y="5239512"/>
            <a:ext cx="1964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Cleared area, closed red-tag log, and recovered space and dollars quantified.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9038615" y="1554480"/>
            <a:ext cx="2586152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038615" y="1554480"/>
            <a:ext cx="2586152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32" name="Text 30"/>
          <p:cNvSpPr/>
          <p:nvPr/>
        </p:nvSpPr>
        <p:spPr>
          <a:xfrm>
            <a:off x="9258071" y="1755648"/>
            <a:ext cx="214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  ·  WEEK 3-4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9258071" y="2029968"/>
            <a:ext cx="214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in order and shine</a:t>
            </a:r>
            <a:endParaRPr lang="en-US" sz="1550" dirty="0"/>
          </a:p>
        </p:txBody>
      </p:sp>
      <p:sp>
        <p:nvSpPr>
          <p:cNvPr id="34" name="Text 32"/>
          <p:cNvSpPr/>
          <p:nvPr/>
        </p:nvSpPr>
        <p:spPr>
          <a:xfrm>
            <a:off x="9258071" y="2852928"/>
            <a:ext cx="2147240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Locate what remains at point of use, in the sequence of the job; label and outline every location.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min/max quantities and visual triggers for replenishment.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first clean-to-inspect pass and log every abnormal condition found.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9258071" y="5193792"/>
            <a:ext cx="2147240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349511" y="5239512"/>
            <a:ext cx="19643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Visual layout, marked locations, and an abnormality log with owners and dates.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roadmap — steps 05-07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05-07: write the standard, hold the cadence, then replicate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554480"/>
            <a:ext cx="3527450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554480"/>
            <a:ext cx="3527450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1" name="Text 9"/>
          <p:cNvSpPr/>
          <p:nvPr/>
        </p:nvSpPr>
        <p:spPr>
          <a:xfrm>
            <a:off x="786384" y="175564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05  ·  WEEK 4-5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86384" y="2029968"/>
            <a:ext cx="308853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Standardize the best known way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86384" y="2852928"/>
            <a:ext cx="3088538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standard work, layout, and cleaning schedule on one page per station.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the standard, the owner's name, and the audit score at the area board.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how the standard changes — revision control, not verbal workaround.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86384" y="5193792"/>
            <a:ext cx="3088538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77824" y="5239512"/>
            <a:ext cx="290565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Posted standard work, area board, and a controlled revision process.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32122" y="1554480"/>
            <a:ext cx="3527450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32122" y="1554480"/>
            <a:ext cx="3527450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8" name="Text 16"/>
          <p:cNvSpPr/>
          <p:nvPr/>
        </p:nvSpPr>
        <p:spPr>
          <a:xfrm>
            <a:off x="4551578" y="175564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06  ·  WEEK 6 ONWARD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51578" y="2029968"/>
            <a:ext cx="308853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Sustain through cadence and audit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4551578" y="2852928"/>
            <a:ext cx="3088538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Daily: 5-10 minutes of 5S at shift end, built into the schedule, not added to it.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supervisor audit, monthly manager audit, quarterly executive walk — published dates.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scores and trends; every gap gets an owner and a date; recognize areas that hold.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51578" y="5193792"/>
            <a:ext cx="3088538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3018" y="5239512"/>
            <a:ext cx="290565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Audit trend line, closed-gap log, and a cadence on the leadership calendar.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097317" y="1554480"/>
            <a:ext cx="3527450" cy="444398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97317" y="1554480"/>
            <a:ext cx="3527450" cy="68580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5" name="Text 23"/>
          <p:cNvSpPr/>
          <p:nvPr/>
        </p:nvSpPr>
        <p:spPr>
          <a:xfrm>
            <a:off x="8316773" y="1755648"/>
            <a:ext cx="30885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07  ·  QUARTER 2 ONWARD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8316773" y="2029968"/>
            <a:ext cx="308853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7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Replicate and renew (ARC™)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8316773" y="2852928"/>
            <a:ext cx="3088538" cy="1847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the pilot into the site playbook: rubric, board layout, standard-work format.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the next areas; use the pilot team to coach rather than a central staff group.</a:t>
            </a:r>
            <a:endParaRPr lang="en-US" sz="1050" dirty="0"/>
          </a:p>
          <a:p>
            <a:pPr marL="203200" indent="-203200">
              <a:lnSpc>
                <a:spcPct val="106000"/>
              </a:lnSpc>
              <a:spcAft>
                <a:spcPts val="600"/>
              </a:spcAft>
              <a:buSzPct val="100000"/>
              <a:buChar char="■"/>
            </a:pPr>
            <a:r>
              <a:rPr lang="en-US" sz="10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Reassess quarterly against a higher standard — the bar moves as capability grows.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316773" y="5193792"/>
            <a:ext cx="3088538" cy="67665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08213" y="5239512"/>
            <a:ext cx="290565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1021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Site playbook, rollout sequence, and a higher rubric for the next cycle.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Ownership and audit rubric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 is an accountability structure, not enthusiasm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66928" y="162763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6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25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93392"/>
          <a:ext cx="6035040" cy="914400"/>
        </p:xfrm>
        <a:graphic>
          <a:graphicData uri="http://schemas.openxmlformats.org/drawingml/2006/table">
            <a:tbl>
              <a:tblPr/>
              <a:tblGrid>
                <a:gridCol w="1783080"/>
                <a:gridCol w="425196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D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1D3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Executive sponsor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Removes barriers, funds the work, walks the area quarterly.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5S leader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Coordinates training, rubric, schedule, and the rollout sequence.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 champion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Owns the standard in the area and the daily discipline behind it.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Operators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Perform daily 5S, surface abnormalities, and improve the standard.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Supervisors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Audit weekly, coach the gap, and close findings with dates.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1D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Maintenance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5C667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Fixes at the source and partners on clean-to-inspect findings.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63500" marB="63500" anchor="ctr">
                    <a:lnL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 8"/>
          <p:cNvSpPr/>
          <p:nvPr/>
        </p:nvSpPr>
        <p:spPr>
          <a:xfrm>
            <a:off x="7059168" y="1627632"/>
            <a:ext cx="456559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60" kern="0" dirty="0">
                <a:solidFill>
                  <a:srgbClr val="C88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RUBRIC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059168" y="2029968"/>
            <a:ext cx="4565599" cy="58521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59168" y="2029968"/>
            <a:ext cx="54864" cy="585216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4" name="Text 11"/>
          <p:cNvSpPr/>
          <p:nvPr/>
        </p:nvSpPr>
        <p:spPr>
          <a:xfrm>
            <a:off x="7278624" y="2029968"/>
            <a:ext cx="1005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8302752" y="2029968"/>
            <a:ext cx="313913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cleared and red-tag log closed.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7059168" y="2706624"/>
            <a:ext cx="4565599" cy="58521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59168" y="2706624"/>
            <a:ext cx="54864" cy="585216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18" name="Text 15"/>
          <p:cNvSpPr/>
          <p:nvPr/>
        </p:nvSpPr>
        <p:spPr>
          <a:xfrm>
            <a:off x="7278624" y="2706624"/>
            <a:ext cx="1005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2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302752" y="2706624"/>
            <a:ext cx="313913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Locations labeled; everything has one obvious home.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7059168" y="3383280"/>
            <a:ext cx="4565599" cy="58521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059168" y="3383280"/>
            <a:ext cx="54864" cy="585216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2" name="Text 19"/>
          <p:cNvSpPr/>
          <p:nvPr/>
        </p:nvSpPr>
        <p:spPr>
          <a:xfrm>
            <a:off x="7278624" y="3383280"/>
            <a:ext cx="1005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302752" y="3383280"/>
            <a:ext cx="313913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Clean-to-inspect running; abnormality log active with owners.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7059168" y="4059936"/>
            <a:ext cx="4565599" cy="58521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059168" y="4059936"/>
            <a:ext cx="54864" cy="585216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26" name="Text 23"/>
          <p:cNvSpPr/>
          <p:nvPr/>
        </p:nvSpPr>
        <p:spPr>
          <a:xfrm>
            <a:off x="7278624" y="4059936"/>
            <a:ext cx="1005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4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8302752" y="4059936"/>
            <a:ext cx="313913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work posted and followed across all shifts.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7059168" y="4736592"/>
            <a:ext cx="4565599" cy="585216"/>
          </a:xfrm>
          <a:prstGeom prst="rect">
            <a:avLst/>
          </a:prstGeom>
          <a:solidFill>
            <a:srgbClr val="F5F7FA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7059168" y="4736592"/>
            <a:ext cx="54864" cy="585216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30" name="Text 27"/>
          <p:cNvSpPr/>
          <p:nvPr/>
        </p:nvSpPr>
        <p:spPr>
          <a:xfrm>
            <a:off x="7278624" y="4736592"/>
            <a:ext cx="1005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5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302752" y="4736592"/>
            <a:ext cx="3139135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cadence held for a full quarter with a rising score.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7059168" y="5522976"/>
            <a:ext cx="45655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weekly, post the trend, and give every gap an owner and a date.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133856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133856"/>
            <a:ext cx="12191695" cy="54864"/>
          </a:xfrm>
          <a:prstGeom prst="rect">
            <a:avLst/>
          </a:prstGeom>
          <a:solidFill>
            <a:srgbClr val="C88A12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82880"/>
            <a:ext cx="69430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5S programs fail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731520"/>
            <a:ext cx="69430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FBA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against these six before the launch, not after the decay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692847" y="3108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spc="100" kern="0" dirty="0">
                <a:solidFill>
                  <a:srgbClr val="E0A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 |  SIMPLIFY  |  LEAD  |  GROW  |  ARC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 Performance, Inc.  |  Architecture determines performance.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10367" y="6382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1664208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1664208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1920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08176" y="1883664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Launching everywhere at once instead of proving it in one area first.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14720" y="1664208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14720" y="1664208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5" name="Text 13"/>
          <p:cNvSpPr/>
          <p:nvPr/>
        </p:nvSpPr>
        <p:spPr>
          <a:xfrm>
            <a:off x="6452464" y="1920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055968" y="1883664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Treating Shine as cleaning instead of inspection — abnormalities never get logged.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66928" y="3108960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" y="3108960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19" name="Text 17"/>
          <p:cNvSpPr/>
          <p:nvPr/>
        </p:nvSpPr>
        <p:spPr>
          <a:xfrm>
            <a:off x="804672" y="336499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08176" y="3328416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published audit cadence, so the standard decays as soon as attention moves.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214720" y="3108960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14720" y="3108960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3" name="Text 21"/>
          <p:cNvSpPr/>
          <p:nvPr/>
        </p:nvSpPr>
        <p:spPr>
          <a:xfrm>
            <a:off x="6452464" y="336499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7055968" y="3328416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posted with no owner or date attached to the gaps.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66928" y="4553712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6928" y="4553712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27" name="Text 25"/>
          <p:cNvSpPr/>
          <p:nvPr/>
        </p:nvSpPr>
        <p:spPr>
          <a:xfrm>
            <a:off x="804672" y="480974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408176" y="4773168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5S on top of a full schedule rather than designing the minutes into the shift.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214720" y="4553712"/>
            <a:ext cx="5410048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9E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214720" y="4553712"/>
            <a:ext cx="5410048" cy="54864"/>
          </a:xfrm>
          <a:prstGeom prst="rect">
            <a:avLst/>
          </a:prstGeom>
          <a:solidFill>
            <a:srgbClr val="071D3A"/>
          </a:solidFill>
          <a:ln/>
        </p:spPr>
      </p:sp>
      <p:sp>
        <p:nvSpPr>
          <p:cNvPr id="31" name="Text 29"/>
          <p:cNvSpPr/>
          <p:nvPr/>
        </p:nvSpPr>
        <p:spPr>
          <a:xfrm>
            <a:off x="6452464" y="480974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88A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055968" y="4773168"/>
            <a:ext cx="431276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5C66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who inspect the area but never work the standard with the team in it.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Compass Performance,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5S — The Operating Discipline of the Shop Floor</dc:title>
  <dc:subject>Compass Operating System — FOUNDATION / SIMPLIFY / LEAD / GROW / ARC</dc:subject>
  <dc:creator>Compass Performance, Inc.</dc:creator>
  <cp:lastModifiedBy>Compass Performance, Inc.</cp:lastModifiedBy>
  <cp:revision>1</cp:revision>
  <dcterms:created xsi:type="dcterms:W3CDTF">2026-08-01T17:54:40Z</dcterms:created>
  <dcterms:modified xsi:type="dcterms:W3CDTF">2026-08-01T17:54:40Z</dcterms:modified>
</cp:coreProperties>
</file>